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77" r:id="rId8"/>
    <p:sldId id="262" r:id="rId9"/>
    <p:sldId id="279" r:id="rId10"/>
    <p:sldId id="268" r:id="rId11"/>
    <p:sldId id="269" r:id="rId12"/>
    <p:sldId id="270" r:id="rId13"/>
    <p:sldId id="271" r:id="rId14"/>
    <p:sldId id="272" r:id="rId15"/>
    <p:sldId id="273" r:id="rId16"/>
    <p:sldId id="281" r:id="rId17"/>
    <p:sldId id="278" r:id="rId18"/>
    <p:sldId id="267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5E267-5F80-9C44-B1C5-CA557A93922C}" type="datetimeFigureOut">
              <a:rPr lang="en-US" smtClean="0"/>
              <a:t>9/29/16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94518-448A-F94E-A312-040F67438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7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50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3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31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49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50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0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Ensure we have enough cash</a:t>
            </a:r>
          </a:p>
          <a:p>
            <a:r>
              <a:rPr lang="en-US" dirty="0" smtClean="0"/>
              <a:t>Improve how we manage our budget</a:t>
            </a:r>
          </a:p>
          <a:p>
            <a:r>
              <a:rPr lang="en-US" dirty="0" smtClean="0"/>
              <a:t>Keep our strong credit rating</a:t>
            </a:r>
          </a:p>
          <a:p>
            <a:r>
              <a:rPr lang="en-US" dirty="0" smtClean="0"/>
              <a:t>Continue to diversify under the mission</a:t>
            </a:r>
          </a:p>
          <a:p>
            <a:endParaRPr lang="en-US" dirty="0" smtClean="0"/>
          </a:p>
          <a:p>
            <a:r>
              <a:rPr lang="en-US" dirty="0" smtClean="0"/>
              <a:t>Create a 3-year roadmap</a:t>
            </a:r>
          </a:p>
          <a:p>
            <a:r>
              <a:rPr lang="en-US" dirty="0" smtClean="0"/>
              <a:t>Re-engage past donors and friends</a:t>
            </a:r>
          </a:p>
          <a:p>
            <a:r>
              <a:rPr lang="en-US" dirty="0" smtClean="0"/>
              <a:t>Build a grant writing team</a:t>
            </a:r>
          </a:p>
          <a:p>
            <a:r>
              <a:rPr lang="en-US" dirty="0" smtClean="0"/>
              <a:t>Clean up our processes</a:t>
            </a:r>
          </a:p>
          <a:p>
            <a:endParaRPr lang="en-US" dirty="0" smtClean="0"/>
          </a:p>
          <a:p>
            <a:r>
              <a:rPr lang="en-US" dirty="0" err="1" smtClean="0"/>
              <a:t>Culivate</a:t>
            </a:r>
            <a:r>
              <a:rPr lang="en-US" dirty="0" smtClean="0"/>
              <a:t> community relationships based on our mission</a:t>
            </a:r>
          </a:p>
          <a:p>
            <a:r>
              <a:rPr lang="en-US" dirty="0" smtClean="0"/>
              <a:t>Hire a Development Officer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52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954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All </a:t>
            </a:r>
            <a:r>
              <a:rPr lang="en-US" dirty="0" err="1" smtClean="0"/>
              <a:t>Stakehoders</a:t>
            </a:r>
            <a:r>
              <a:rPr lang="en-US" dirty="0" smtClean="0"/>
              <a:t>: “Better communication is essential”	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 Board </a:t>
            </a:r>
            <a:r>
              <a:rPr lang="en-US" baseline="0" dirty="0" smtClean="0"/>
              <a:t>to parents, board to faculty, a</a:t>
            </a:r>
            <a:r>
              <a:rPr lang="en-US" dirty="0" smtClean="0"/>
              <a:t>dministration</a:t>
            </a:r>
            <a:r>
              <a:rPr lang="en-US" baseline="0" dirty="0" smtClean="0"/>
              <a:t> to parents, administration to faculty, teachers to teachers, ICS to prospective parents, ICS to donors. (External and Internal)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baseline="0" dirty="0" smtClean="0"/>
              <a:t> Consistent access to translation is key to our mission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 Current improvements: Claudia</a:t>
            </a:r>
            <a:r>
              <a:rPr lang="en-US" baseline="0" dirty="0" smtClean="0"/>
              <a:t> is half-time communications coordinator and is doing fabulous work. Bi-weekly newsletter. Front office has implemented better communication technology: </a:t>
            </a:r>
            <a:r>
              <a:rPr lang="en-US" baseline="0" dirty="0" err="1" smtClean="0"/>
              <a:t>Robo</a:t>
            </a:r>
            <a:r>
              <a:rPr lang="en-US" baseline="0" dirty="0" smtClean="0"/>
              <a:t> Calls, Texts. 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 Strategic Direction</a:t>
            </a:r>
            <a:r>
              <a:rPr lang="en-US" baseline="0" dirty="0" smtClean="0"/>
              <a:t> 5 tackles all these with a focus on creating policies and procedures to ensure system is in place and followed and a special emphasis on creating a sustainable system for consistent translation.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81A22-8F5F-0E4F-931E-004F40A2BE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70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933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9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12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03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9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20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872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2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"Advancing a shared, inclusive, and diverse ICS culture."</a:t>
            </a:r>
          </a:p>
          <a:p>
            <a:r>
              <a:rPr lang="en-US" dirty="0" smtClean="0"/>
              <a:t>Preserve and strengthen the ICS culture </a:t>
            </a:r>
            <a:r>
              <a:rPr lang="en-US" dirty="0" err="1" smtClean="0"/>
              <a:t>bIdentify</a:t>
            </a:r>
            <a:r>
              <a:rPr lang="en-US" dirty="0" smtClean="0"/>
              <a:t> additional opportunities for community interaction, including additional communication avenues, workshops, gatherings, and meetings</a:t>
            </a:r>
          </a:p>
          <a:p>
            <a:r>
              <a:rPr lang="en-US" dirty="0" smtClean="0"/>
              <a:t>Create additional exposure within the ICS community for what makes ICS unique and special</a:t>
            </a:r>
          </a:p>
          <a:p>
            <a:r>
              <a:rPr lang="en-US" dirty="0" smtClean="0"/>
              <a:t>Communicate the ICS philosophy, our terms of engagement, and process for school-wide conflict resolution through training for staff, administration, board members, and parents.</a:t>
            </a:r>
          </a:p>
          <a:p>
            <a:r>
              <a:rPr lang="en-US" dirty="0" smtClean="0"/>
              <a:t>Provide training and workshops for staff and Board members on the concept of Beloved Community</a:t>
            </a:r>
          </a:p>
          <a:p>
            <a:r>
              <a:rPr lang="en-US" dirty="0" smtClean="0"/>
              <a:t>Create an ICS 101 Educational Program for new teachers, students, families, board members, and sponsors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94518-448A-F94E-A312-040F674389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6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Anne.Phillips@icsgeorgi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322004"/>
          </a:xfrm>
        </p:spPr>
        <p:txBody>
          <a:bodyPr>
            <a:noAutofit/>
          </a:bodyPr>
          <a:lstStyle/>
          <a:p>
            <a:r>
              <a:rPr lang="en-US" sz="4800" dirty="0" smtClean="0"/>
              <a:t>ICS State of the School: 2016-2017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International Community School</a:t>
            </a:r>
          </a:p>
          <a:p>
            <a:r>
              <a:rPr lang="en-US" sz="2400" dirty="0" smtClean="0"/>
              <a:t>September 29, 2016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050" y="2402026"/>
            <a:ext cx="14859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3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450269" y="2055434"/>
            <a:ext cx="822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Development vs. </a:t>
            </a:r>
            <a:r>
              <a:rPr lang="en-US" altLang="en-US" sz="2400" dirty="0" smtClean="0">
                <a:latin typeface="+mn-lt"/>
              </a:rPr>
              <a:t>Funding</a:t>
            </a:r>
            <a:endParaRPr kumimoji="0" lang="en-US" altLang="en-US" sz="24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Development = Relational</a:t>
            </a: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400" dirty="0">
                <a:latin typeface="+mn-lt"/>
              </a:rPr>
              <a:t>B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uilding, over time, a continuous, powerful and life-long connection between a donor / philanthropist and the organization or cause we represent. </a:t>
            </a: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400" dirty="0">
                <a:latin typeface="+mn-lt"/>
              </a:rPr>
              <a:t>E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xtended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cultivation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, thorough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education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, attentive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stewardship</a:t>
            </a:r>
            <a:r>
              <a:rPr kumimoji="0" lang="en-US" altLang="en-US" sz="240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,</a:t>
            </a:r>
            <a:r>
              <a:rPr kumimoji="0" lang="en-US" altLang="en-US" sz="2400" i="0" u="none" strike="noStrike" cap="none" normalizeH="0" dirty="0" smtClean="0">
                <a:ln>
                  <a:noFill/>
                </a:ln>
                <a:effectLst/>
                <a:latin typeface="+mn-lt"/>
              </a:rPr>
              <a:t> &amp;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</a:rPr>
              <a:t>appropriate solicitation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741221" y="1694021"/>
            <a:ext cx="766848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0" indent="-45720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Fundraising = Transactional  </a:t>
            </a: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Focus is on solicitation. </a:t>
            </a: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320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An organization with a specific and short-term financial goal asks for a one-time, (usually modest) gift (usually money) from a donor, usually for a specific cause or project. 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Development vs. Fundraising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685801" y="1828800"/>
            <a:ext cx="7772399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"Fundraising" and "Development" also work together. </a:t>
            </a: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Every fundraising transaction is the first step in 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building for the future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.  </a:t>
            </a:r>
          </a:p>
          <a:p>
            <a:pPr marL="457200" marR="0" lvl="0" indent="-45720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Fundraising activity is </a:t>
            </a: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cs typeface="Arial" pitchFamily="34" charset="0"/>
              </a:rPr>
              <a:t>essential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as we seek to meet our annual fundraising goals and budget pressures.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effectLst/>
              <a:latin typeface="+mn-lt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Development vs. Fundraising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67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ICS is a </a:t>
            </a:r>
            <a:r>
              <a:rPr lang="en-US" b="1" u="sng" dirty="0" smtClean="0">
                <a:solidFill>
                  <a:srgbClr val="FF0000"/>
                </a:solidFill>
              </a:rPr>
              <a:t>NON-PROFIT</a:t>
            </a:r>
            <a:r>
              <a:rPr lang="en-US" dirty="0" smtClean="0"/>
              <a:t>! </a:t>
            </a:r>
          </a:p>
          <a:p>
            <a:r>
              <a:rPr lang="en-US" dirty="0" smtClean="0"/>
              <a:t>We are not exclusively funded by county tax dollars. </a:t>
            </a:r>
          </a:p>
          <a:p>
            <a:r>
              <a:rPr lang="en-US" dirty="0" smtClean="0"/>
              <a:t>We need fundraising to be done by the Board of Directors, Parents, IPTSO, Sponsors, Donors, Faculty, and the Greater ICS Community. 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501(c)3….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14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EED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790" y="1274620"/>
            <a:ext cx="720646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018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3: Year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14777"/>
            <a:ext cx="7408333" cy="42153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rgbClr val="FF0000"/>
                </a:solidFill>
              </a:rPr>
              <a:t>“PLAN</a:t>
            </a:r>
            <a:r>
              <a:rPr lang="en-US" sz="3600" b="1" u="sng" dirty="0" smtClean="0">
                <a:solidFill>
                  <a:srgbClr val="FF0000"/>
                </a:solidFill>
              </a:rPr>
              <a:t>”: </a:t>
            </a:r>
            <a:r>
              <a:rPr lang="en-US" sz="3600" b="1" i="1" dirty="0" smtClean="0"/>
              <a:t>Set </a:t>
            </a:r>
            <a:r>
              <a:rPr lang="en-US" sz="3600" b="1" i="1" dirty="0" smtClean="0"/>
              <a:t>the money we have and find the money we </a:t>
            </a:r>
            <a:r>
              <a:rPr lang="en-US" sz="3600" b="1" i="1" dirty="0" smtClean="0"/>
              <a:t>want</a:t>
            </a:r>
          </a:p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“PLANT</a:t>
            </a:r>
            <a:r>
              <a:rPr lang="en-US" sz="3600" b="1" u="sng" dirty="0" smtClean="0">
                <a:solidFill>
                  <a:srgbClr val="FF0000"/>
                </a:solidFill>
              </a:rPr>
              <a:t>”: </a:t>
            </a:r>
            <a:r>
              <a:rPr lang="en-US" sz="3600" b="1" i="1" dirty="0"/>
              <a:t>Set our purpose in the community and engage community </a:t>
            </a:r>
            <a:r>
              <a:rPr lang="en-US" sz="3600" b="1" i="1" dirty="0" smtClean="0"/>
              <a:t>partners</a:t>
            </a:r>
          </a:p>
          <a:p>
            <a:pPr marL="0" indent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“GROW</a:t>
            </a:r>
            <a:r>
              <a:rPr lang="en-US" sz="3600" b="1" u="sng" dirty="0" smtClean="0">
                <a:solidFill>
                  <a:srgbClr val="FF0000"/>
                </a:solidFill>
              </a:rPr>
              <a:t>”: </a:t>
            </a:r>
            <a:r>
              <a:rPr lang="en-US" sz="3600" b="1" i="1" dirty="0"/>
              <a:t>Build our future </a:t>
            </a:r>
            <a:r>
              <a:rPr lang="en-US" sz="3600" b="1" i="1" dirty="0">
                <a:solidFill>
                  <a:srgbClr val="FF0000"/>
                </a:solidFill>
              </a:rPr>
              <a:t>IN</a:t>
            </a:r>
            <a:r>
              <a:rPr lang="en-US" sz="3600" b="1" i="1" dirty="0"/>
              <a:t> the community &amp; </a:t>
            </a:r>
            <a:r>
              <a:rPr lang="en-US" sz="3600" b="1" i="1" dirty="0">
                <a:solidFill>
                  <a:srgbClr val="FF0000"/>
                </a:solidFill>
              </a:rPr>
              <a:t>WITH</a:t>
            </a:r>
            <a:r>
              <a:rPr lang="en-US" sz="3600" b="1" i="1" dirty="0"/>
              <a:t> our </a:t>
            </a:r>
            <a:r>
              <a:rPr lang="en-US" sz="3600" b="1" i="1" dirty="0" smtClean="0"/>
              <a:t>community</a:t>
            </a:r>
          </a:p>
          <a:p>
            <a:pPr marL="0" indent="0">
              <a:buNone/>
            </a:pPr>
            <a:endParaRPr lang="en-US" sz="2800" b="1" i="1" dirty="0" smtClean="0"/>
          </a:p>
          <a:p>
            <a:pPr marL="0" indent="0">
              <a:buNone/>
            </a:pPr>
            <a:r>
              <a:rPr lang="en-US" sz="2800" b="1" i="1" dirty="0" smtClean="0"/>
              <a:t>Get Involved:</a:t>
            </a:r>
            <a:endParaRPr lang="en-US" sz="2800" b="1" i="1" dirty="0"/>
          </a:p>
          <a:p>
            <a:r>
              <a:rPr lang="en-US" sz="2600" dirty="0" smtClean="0"/>
              <a:t>Volunteer</a:t>
            </a:r>
            <a:r>
              <a:rPr lang="en-US" sz="2600" dirty="0"/>
              <a:t>!</a:t>
            </a:r>
          </a:p>
          <a:p>
            <a:r>
              <a:rPr lang="en-US" sz="2600" dirty="0"/>
              <a:t>Use passive fundraising (Kroger, Amazon, etc.)! – EASY MONEY</a:t>
            </a:r>
          </a:p>
          <a:p>
            <a:r>
              <a:rPr lang="en-US" sz="2600" dirty="0"/>
              <a:t>Nov 4, 2016 – GA Gives Day – EASY MONEY</a:t>
            </a:r>
          </a:p>
          <a:p>
            <a:r>
              <a:rPr lang="en-US" sz="2600" dirty="0"/>
              <a:t>Talk up ICS to your neighbors and local businesses</a:t>
            </a:r>
          </a:p>
          <a:p>
            <a:r>
              <a:rPr lang="en-US" sz="2600" dirty="0"/>
              <a:t>ASK QUESTIONS!</a:t>
            </a:r>
          </a:p>
          <a:p>
            <a:r>
              <a:rPr lang="en-US" sz="2600" dirty="0"/>
              <a:t>Know any grant writers?</a:t>
            </a:r>
          </a:p>
          <a:p>
            <a:r>
              <a:rPr lang="en-US" sz="2600" dirty="0"/>
              <a:t>Support your teachers!</a:t>
            </a:r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b="1" i="1" dirty="0"/>
          </a:p>
          <a:p>
            <a:pPr marL="0" indent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40806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“Building talent and support for the future.”</a:t>
            </a:r>
          </a:p>
          <a:p>
            <a:r>
              <a:rPr lang="en-US" dirty="0"/>
              <a:t>Are we doing our best to recruit, develop, reward, organize, and retain talent?</a:t>
            </a:r>
          </a:p>
          <a:p>
            <a:r>
              <a:rPr lang="en-US" dirty="0"/>
              <a:t>Big focus on the employee life cycle and volunteer capital</a:t>
            </a:r>
          </a:p>
          <a:p>
            <a:r>
              <a:rPr lang="en-US" dirty="0"/>
              <a:t>Year One action items – job descriptions, development plans, and compensation</a:t>
            </a:r>
          </a:p>
          <a:p>
            <a:r>
              <a:rPr lang="en-US" dirty="0"/>
              <a:t>Let’s work together to make ICS an employer of choice!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Direction 4: 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Direction 5: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All Stakeholders: “Better communication is essential”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Current and ongoing improvements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Strategic Direction 5 looks to change the communications </a:t>
            </a:r>
            <a:r>
              <a:rPr lang="en-US" dirty="0" smtClean="0"/>
              <a:t>system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Get involved:  </a:t>
            </a:r>
            <a:r>
              <a:rPr lang="en-US" dirty="0" err="1" smtClean="0"/>
              <a:t>jill.hennecy@icsgeorgia.org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021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262909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 needs and respond with improved access to high-quality technology</a:t>
            </a:r>
          </a:p>
          <a:p>
            <a:r>
              <a:rPr lang="en-US" sz="3400" dirty="0"/>
              <a:t>Busing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Initiate conversations with DeKalb County School District to find support for county busing </a:t>
            </a:r>
          </a:p>
          <a:p>
            <a:r>
              <a:rPr lang="en-US" sz="3400" dirty="0"/>
              <a:t>Building and Grounds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Evaluate long-term needs for facility and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and pursue programs that yield energy-efficient outcomes for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Upgrade to hardier turf field and new playground </a:t>
            </a:r>
            <a:r>
              <a:rPr lang="en-US" dirty="0" smtClean="0"/>
              <a:t>structures</a:t>
            </a:r>
            <a:endParaRPr lang="en-US" sz="4000" b="1" dirty="0" smtClean="0"/>
          </a:p>
          <a:p>
            <a:pPr marL="0" indent="0">
              <a:buNone/>
            </a:pPr>
            <a:endParaRPr lang="en-US" sz="3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Strategic Direction </a:t>
            </a:r>
            <a:r>
              <a:rPr lang="en-US" sz="3200" dirty="0" smtClean="0"/>
              <a:t>6: Operations that reflect ICS mission and maximize efficiency </a:t>
            </a:r>
            <a:endParaRPr lang="en-US" sz="3200" dirty="0"/>
          </a:p>
        </p:txBody>
      </p:sp>
      <p:pic>
        <p:nvPicPr>
          <p:cNvPr id="4" name="Picture 2" descr="Image result for international community scho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468" y="1510979"/>
            <a:ext cx="1914659" cy="15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04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Content Placeholder 4" descr="C:\Users\crule\Dropbox\UNDay_15\UNDay_15\paradeLine3.jpg"/>
          <p:cNvPicPr>
            <a:picLocks noGrp="1"/>
          </p:cNvPicPr>
          <p:nvPr>
            <p:ph idx="1"/>
          </p:nvPr>
        </p:nvPicPr>
        <p:blipFill>
          <a:blip r:embed="rId3" cstate="print"/>
          <a:srcRect t="15124" b="15124"/>
          <a:stretch>
            <a:fillRect/>
          </a:stretch>
        </p:blipFill>
        <p:spPr bwMode="auto">
          <a:xfrm>
            <a:off x="872067" y="2408342"/>
            <a:ext cx="7408333" cy="3717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98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for text message from 67587</a:t>
            </a:r>
          </a:p>
          <a:p>
            <a:r>
              <a:rPr lang="en-US" dirty="0" smtClean="0"/>
              <a:t>Reply Y</a:t>
            </a:r>
          </a:p>
          <a:p>
            <a:r>
              <a:rPr lang="en-US" dirty="0" smtClean="0"/>
              <a:t>If you do not see the message, fill out text card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Text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651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9625"/>
            <a:ext cx="7408333" cy="3846538"/>
          </a:xfrm>
        </p:spPr>
        <p:txBody>
          <a:bodyPr/>
          <a:lstStyle/>
          <a:p>
            <a:r>
              <a:rPr lang="en-US" dirty="0" smtClean="0"/>
              <a:t>ICS History</a:t>
            </a:r>
          </a:p>
          <a:p>
            <a:r>
              <a:rPr lang="en-US" dirty="0" smtClean="0"/>
              <a:t>ICS Today</a:t>
            </a:r>
          </a:p>
          <a:p>
            <a:r>
              <a:rPr lang="en-US" dirty="0" smtClean="0"/>
              <a:t>ICS Strategic Plan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277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ICS Vision and Mission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54412"/>
            <a:ext cx="7408333" cy="37717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Vision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The International Community School seeks staff and families who are committed to our vision of creating a supportive community of students, staff and parents, learning from each other and celebrating diversity among us.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Mission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International Community School is an International Baccalaureate World School that educates refugees, immigrants and local children, and provides a rigorous and holistic education in an intentionally diverse community of mutual learners.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5138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History</a:t>
            </a:r>
            <a:endParaRPr lang="en-US" dirty="0"/>
          </a:p>
        </p:txBody>
      </p:sp>
      <p:pic>
        <p:nvPicPr>
          <p:cNvPr id="4" name="Content Placeholder 3" descr="C:\Users\crule\Dropbox\UNDay_15\UNDay_15\ChildrenRights2.jpg"/>
          <p:cNvPicPr>
            <a:picLocks noGrp="1"/>
          </p:cNvPicPr>
          <p:nvPr>
            <p:ph idx="1"/>
          </p:nvPr>
        </p:nvPicPr>
        <p:blipFill>
          <a:blip r:embed="rId3" cstate="print"/>
          <a:srcRect t="13646" b="13646"/>
          <a:stretch>
            <a:fillRect/>
          </a:stretch>
        </p:blipFill>
        <p:spPr bwMode="auto">
          <a:xfrm>
            <a:off x="872067" y="2153048"/>
            <a:ext cx="7408333" cy="397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3268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ICS continues to carry out our mission every single day</a:t>
            </a:r>
          </a:p>
          <a:p>
            <a:r>
              <a:rPr lang="en-US" dirty="0" smtClean="0"/>
              <a:t>Velde-Cabrera is here to stay</a:t>
            </a:r>
          </a:p>
          <a:p>
            <a:r>
              <a:rPr lang="en-US" dirty="0" smtClean="0"/>
              <a:t>Visibility </a:t>
            </a:r>
          </a:p>
          <a:p>
            <a:r>
              <a:rPr lang="en-US" dirty="0" smtClean="0"/>
              <a:t>Processes for teachers and staff to increase communication internally and externally</a:t>
            </a:r>
          </a:p>
          <a:p>
            <a:r>
              <a:rPr lang="en-US" dirty="0" smtClean="0"/>
              <a:t>More structure and calm school culture</a:t>
            </a:r>
          </a:p>
          <a:p>
            <a:r>
              <a:rPr lang="en-US" dirty="0" smtClean="0"/>
              <a:t>Renewed and increased focus on academic instruction</a:t>
            </a:r>
          </a:p>
          <a:p>
            <a:r>
              <a:rPr lang="en-US" dirty="0" smtClean="0"/>
              <a:t>Development effort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08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07314"/>
            <a:ext cx="7408333" cy="3618849"/>
          </a:xfrm>
        </p:spPr>
        <p:txBody>
          <a:bodyPr/>
          <a:lstStyle/>
          <a:p>
            <a:r>
              <a:rPr lang="en-US" dirty="0" smtClean="0"/>
              <a:t>Strategic Direction 1: Educational Approach</a:t>
            </a:r>
          </a:p>
          <a:p>
            <a:r>
              <a:rPr lang="en-US" dirty="0" smtClean="0"/>
              <a:t>Strategic Direction 2: ICS Culture</a:t>
            </a:r>
          </a:p>
          <a:p>
            <a:r>
              <a:rPr lang="en-US" dirty="0" smtClean="0"/>
              <a:t>Strategic Direction 3: Development</a:t>
            </a:r>
          </a:p>
          <a:p>
            <a:r>
              <a:rPr lang="en-US" dirty="0" smtClean="0"/>
              <a:t>Strategic Direction 4: Human Resources</a:t>
            </a:r>
          </a:p>
          <a:p>
            <a:r>
              <a:rPr lang="en-US" dirty="0" smtClean="0"/>
              <a:t>Strategic Direction 5: Communication</a:t>
            </a:r>
          </a:p>
          <a:p>
            <a:r>
              <a:rPr lang="en-US" dirty="0" smtClean="0"/>
              <a:t>Strategic Direction 6: Operations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0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45985"/>
            <a:ext cx="7408333" cy="388017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Range of levels on MAP Testing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Focus on differentiated instruction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Literacy focus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Writing workshops in Spring 2017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Balanced Literacy training for all teachers in Spring 2018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Math and science focus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Students </a:t>
            </a:r>
            <a:r>
              <a:rPr lang="en-US" dirty="0" smtClean="0"/>
              <a:t>grow one year on MAP Test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b="1" dirty="0"/>
              <a:t>Get involved:  </a:t>
            </a:r>
            <a:r>
              <a:rPr lang="en-US" dirty="0"/>
              <a:t>Teaching and Learning Committee meets first Tuesday of every month (contact Chad Velde-Cabrera, </a:t>
            </a:r>
            <a:r>
              <a:rPr lang="en-US" dirty="0" err="1"/>
              <a:t>Rhina</a:t>
            </a:r>
            <a:r>
              <a:rPr lang="en-US" dirty="0"/>
              <a:t> Williams or Jon Schmidt-Davis to get involved</a:t>
            </a:r>
            <a:r>
              <a:rPr lang="en-US" dirty="0" smtClean="0"/>
              <a:t>) Ask your teachers about MAP data at conferences.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Direction 1: Educational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4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36194"/>
            <a:ext cx="7408333" cy="41899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"Advancing a shared, inclusive, and diverse ICS culture</a:t>
            </a:r>
            <a:r>
              <a:rPr lang="en-US" dirty="0" smtClean="0"/>
              <a:t>.”</a:t>
            </a:r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training and workshops for staff and Board members on the concept of Beloved Community</a:t>
            </a:r>
          </a:p>
          <a:p>
            <a:r>
              <a:rPr lang="en-US" dirty="0"/>
              <a:t>Create an ICS 101 Educational Program for new teachers, students, families, board members, and sponsors</a:t>
            </a:r>
          </a:p>
          <a:p>
            <a:r>
              <a:rPr lang="en-US" b="1" dirty="0"/>
              <a:t>Get Involved: </a:t>
            </a:r>
          </a:p>
          <a:p>
            <a:r>
              <a:rPr lang="en-US" dirty="0"/>
              <a:t>Contact: Anne Phillips</a:t>
            </a:r>
          </a:p>
          <a:p>
            <a:r>
              <a:rPr lang="en-US" dirty="0"/>
              <a:t>Contact Info: </a:t>
            </a:r>
            <a:r>
              <a:rPr lang="en-US" u="sng" dirty="0">
                <a:hlinkClick r:id="rId3"/>
              </a:rPr>
              <a:t>Anne.Phillips@icsgeorgia.org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 2: ICS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0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1191</TotalTime>
  <Words>1001</Words>
  <Application>Microsoft Macintosh PowerPoint</Application>
  <PresentationFormat>On-screen Show (4:3)</PresentationFormat>
  <Paragraphs>151</Paragraphs>
  <Slides>19</Slides>
  <Notes>19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ICS State of the School: 2016-2017 </vt:lpstr>
      <vt:lpstr>ICS Text Messages</vt:lpstr>
      <vt:lpstr>Agenda</vt:lpstr>
      <vt:lpstr>ICS Vision and Mission</vt:lpstr>
      <vt:lpstr>ICS History</vt:lpstr>
      <vt:lpstr>ICS Today</vt:lpstr>
      <vt:lpstr>Strategic Plan</vt:lpstr>
      <vt:lpstr>Strategic Direction 1: Educational Approach</vt:lpstr>
      <vt:lpstr>Strategic Direction 2: ICS Culture</vt:lpstr>
      <vt:lpstr>PowerPoint Presentation</vt:lpstr>
      <vt:lpstr>Development vs. Fundraising</vt:lpstr>
      <vt:lpstr>Development vs. Fundraising</vt:lpstr>
      <vt:lpstr>501(c)3….</vt:lpstr>
      <vt:lpstr>PowerPoint Presentation</vt:lpstr>
      <vt:lpstr>Strategic Direction 3: Year 1</vt:lpstr>
      <vt:lpstr>Strategic Direction 4: Human Resources</vt:lpstr>
      <vt:lpstr>Strategic Direction 5: Communication</vt:lpstr>
      <vt:lpstr>Strategic Direction 6: Operations that reflect ICS mission and maximize efficiency </vt:lpstr>
      <vt:lpstr>Questions?</vt:lpstr>
    </vt:vector>
  </TitlesOfParts>
  <Company>International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State of the School: 2016-2017</dc:title>
  <dc:creator>Chad Velde-Cabrera</dc:creator>
  <cp:lastModifiedBy>Chad Velde-Cabrera</cp:lastModifiedBy>
  <cp:revision>20</cp:revision>
  <cp:lastPrinted>2016-09-29T21:51:02Z</cp:lastPrinted>
  <dcterms:created xsi:type="dcterms:W3CDTF">2016-09-28T19:53:54Z</dcterms:created>
  <dcterms:modified xsi:type="dcterms:W3CDTF">2016-09-30T11:19:24Z</dcterms:modified>
</cp:coreProperties>
</file>